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9" r:id="rId17"/>
    <p:sldId id="278" r:id="rId18"/>
    <p:sldId id="277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>
          <p15:clr>
            <a:srgbClr val="A4A3A4"/>
          </p15:clr>
        </p15:guide>
        <p15:guide id="2" orient="horz" pos="480">
          <p15:clr>
            <a:srgbClr val="A4A3A4"/>
          </p15:clr>
        </p15:guide>
        <p15:guide id="3" orient="horz" pos="368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154">
          <p15:clr>
            <a:srgbClr val="A4A3A4"/>
          </p15:clr>
        </p15:guide>
        <p15:guide id="7" orient="horz" pos="776">
          <p15:clr>
            <a:srgbClr val="A4A3A4"/>
          </p15:clr>
        </p15:guide>
        <p15:guide id="8" orient="horz" pos="2488">
          <p15:clr>
            <a:srgbClr val="A4A3A4"/>
          </p15:clr>
        </p15:guide>
        <p15:guide id="9" pos="5254">
          <p15:clr>
            <a:srgbClr val="A4A3A4"/>
          </p15:clr>
        </p15:guide>
        <p15:guide id="10" pos="5520">
          <p15:clr>
            <a:srgbClr val="A4A3A4"/>
          </p15:clr>
        </p15:guide>
        <p15:guide id="11" pos="4299">
          <p15:clr>
            <a:srgbClr val="A4A3A4"/>
          </p15:clr>
        </p15:guide>
        <p15:guide id="12" pos="502">
          <p15:clr>
            <a:srgbClr val="A4A3A4"/>
          </p15:clr>
        </p15:guide>
        <p15:guide id="13" pos="7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0000"/>
    <a:srgbClr val="FF0066"/>
    <a:srgbClr val="FEE2CA"/>
    <a:srgbClr val="0046AD"/>
    <a:srgbClr val="0045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7202F-6AB1-442E-B647-8B52A3926429}" v="7" dt="2019-10-20T04:17:16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605" y="51"/>
      </p:cViewPr>
      <p:guideLst>
        <p:guide orient="horz" pos="3504"/>
        <p:guide orient="horz" pos="480"/>
        <p:guide orient="horz" pos="3687"/>
        <p:guide orient="horz" pos="4166"/>
        <p:guide orient="horz" pos="4080"/>
        <p:guide orient="horz" pos="154"/>
        <p:guide orient="horz" pos="776"/>
        <p:guide orient="horz" pos="2488"/>
        <p:guide pos="5254"/>
        <p:guide pos="5520"/>
        <p:guide pos="4299"/>
        <p:guide pos="502"/>
        <p:guide pos="7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A8D12A1-19E0-4D85-B89C-82146A81976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E184FB8-34E0-4C9A-9CEE-C85FB0DA501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ヒラギノ角ゴ Pro W3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F85D95CD-C69C-47D4-83F3-1391D79C90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Slide</a:t>
            </a: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55823DA5-0532-48D8-BA21-5217E1EED7F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557DD18-6833-494C-9AFB-83B1B0BFF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9228D69-E399-4F0E-8613-8C86A98DC30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76EAC9D-A2D4-412F-9783-0CCB8AF2EAE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ヒラギノ角ゴ Pro W3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2ED9D33-8E1A-409B-8357-419933237E6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846E544F-2FA3-4E91-8E4D-FA3024240B5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F6F2CB5B-E2DB-424B-BA4B-70D28BDB64F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Slide</a:t>
            </a:r>
          </a:p>
        </p:txBody>
      </p:sp>
      <p:sp>
        <p:nvSpPr>
          <p:cNvPr id="32775" name="Rectangle 7">
            <a:extLst>
              <a:ext uri="{FF2B5EF4-FFF2-40B4-BE49-F238E27FC236}">
                <a16:creationId xmlns:a16="http://schemas.microsoft.com/office/drawing/2014/main" id="{331C6A8C-36A3-42C6-A151-72D811B0B5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D1C8595-426E-4F52-A06D-CFA2A04D77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>
            <a:extLst>
              <a:ext uri="{FF2B5EF4-FFF2-40B4-BE49-F238E27FC236}">
                <a16:creationId xmlns:a16="http://schemas.microsoft.com/office/drawing/2014/main" id="{62FFBC0D-8D5B-444A-BEA5-920C1A04B92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r>
              <a:rPr lang="en-US" altLang="en-US" sz="1200"/>
              <a:t>Slide</a:t>
            </a: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9B92F2F-3F9D-4DA8-937D-80809878D4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fld id="{F600E59D-8955-4915-845A-475AF17DBB06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FF8B30EF-7EC2-4B71-8A64-522802CD9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022ADF7-4798-4979-9E85-F2234EB92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65650.stat.SK ppt templates 2016 FA blank5.jpg">
            <a:extLst>
              <a:ext uri="{FF2B5EF4-FFF2-40B4-BE49-F238E27FC236}">
                <a16:creationId xmlns:a16="http://schemas.microsoft.com/office/drawing/2014/main" id="{214DC9D0-C394-4B8E-9564-F37B224B6E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51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0675" y="381000"/>
            <a:ext cx="2095500" cy="48768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137275" cy="48768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65650.stat.SK ppt templates 2016 FA blank6.jpg">
            <a:extLst>
              <a:ext uri="{FF2B5EF4-FFF2-40B4-BE49-F238E27FC236}">
                <a16:creationId xmlns:a16="http://schemas.microsoft.com/office/drawing/2014/main" id="{F4E44CCC-DCCD-41A4-8704-D05907F9A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83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87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3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07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96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25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EBD27239-0CAE-400C-91CB-36B856907AA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81000" y="381000"/>
            <a:ext cx="83851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CC0F3BB0-755D-41C8-8260-6F3A988F8C1F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0046AD"/>
          </a:solidFill>
          <a:latin typeface="+mj-lt"/>
          <a:ea typeface="+mj-ea"/>
          <a:cs typeface="ヒラギノ角ゴ Pro W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0046AD"/>
          </a:solidFill>
          <a:latin typeface="Arial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0046AD"/>
          </a:solidFill>
          <a:latin typeface="Arial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0046AD"/>
          </a:solidFill>
          <a:latin typeface="Arial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0046AD"/>
          </a:solidFill>
          <a:latin typeface="Arial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 b="1">
          <a:solidFill>
            <a:srgbClr val="0046AD"/>
          </a:solidFill>
          <a:latin typeface="Arial" charset="0"/>
          <a:ea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 b="1">
          <a:solidFill>
            <a:srgbClr val="0046AD"/>
          </a:solidFill>
          <a:latin typeface="Arial" charset="0"/>
          <a:ea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 b="1">
          <a:solidFill>
            <a:srgbClr val="0046AD"/>
          </a:solidFill>
          <a:latin typeface="Arial" charset="0"/>
          <a:ea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 b="1">
          <a:solidFill>
            <a:srgbClr val="0046AD"/>
          </a:solidFill>
          <a:latin typeface="Arial" charset="0"/>
          <a:ea typeface="ヒラギノ角ゴ Pro W3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chemeClr val="hlink"/>
        </a:buClr>
        <a:buFont typeface="Wingdings" panose="05000000000000000000" pitchFamily="2" charset="2"/>
        <a:defRPr sz="1400">
          <a:solidFill>
            <a:srgbClr val="000000"/>
          </a:solidFill>
          <a:latin typeface="+mn-lt"/>
          <a:ea typeface="+mn-ea"/>
          <a:cs typeface="ヒラギノ角ゴ Pro W3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D"/>
        </a:buClr>
        <a:buFont typeface="Wingdings" panose="05000000000000000000" pitchFamily="2" charset="2"/>
        <a:defRPr sz="1200">
          <a:solidFill>
            <a:srgbClr val="0046A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46AD"/>
        </a:buClr>
        <a:buFont typeface="Wingdings" panose="05000000000000000000" pitchFamily="2" charset="2"/>
        <a:defRPr sz="12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46AD"/>
        </a:buClr>
        <a:buFont typeface="Wingdings" panose="05000000000000000000" pitchFamily="2" charset="2"/>
        <a:defRPr sz="1200">
          <a:solidFill>
            <a:srgbClr val="0046A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46AD"/>
        </a:buClr>
        <a:buFont typeface="Wingdings" panose="05000000000000000000" pitchFamily="2" charset="2"/>
        <a:defRPr sz="12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46AD"/>
        </a:buClr>
        <a:buFont typeface="Wingdings" charset="0"/>
        <a:defRPr sz="12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46AD"/>
        </a:buClr>
        <a:buFont typeface="Wingdings" charset="0"/>
        <a:defRPr sz="12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46AD"/>
        </a:buClr>
        <a:buFont typeface="Wingdings" charset="0"/>
        <a:defRPr sz="12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46AD"/>
        </a:buClr>
        <a:buFont typeface="Wingdings" charset="0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D4E7247-899C-4FF8-B376-288C4704234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5943600" y="609600"/>
            <a:ext cx="2971800" cy="19812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000" dirty="0">
                <a:solidFill>
                  <a:schemeClr val="tx1"/>
                </a:solidFill>
                <a:cs typeface="+mj-cs"/>
              </a:rPr>
              <a:t>Survival Analysis in Decision Modeling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3DCBC327-5366-4B42-A915-492EB9164617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5943600" y="2895600"/>
            <a:ext cx="2971800" cy="11430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marL="0" indent="0" algn="ctr" eaLnBrk="1" hangingPunct="1">
              <a:buFont typeface="Wingdings" charset="0"/>
              <a:buNone/>
              <a:defRPr/>
            </a:pPr>
            <a:r>
              <a:rPr lang="en-US" sz="1500" dirty="0">
                <a:solidFill>
                  <a:srgbClr val="FFFFFF"/>
                </a:solidFill>
                <a:cs typeface="+mn-cs"/>
              </a:rPr>
              <a:t>Petros Pechlivanoglou</a:t>
            </a:r>
          </a:p>
          <a:p>
            <a:pPr marL="0" indent="0" algn="ctr" eaLnBrk="1" hangingPunct="1">
              <a:buFont typeface="Wingdings" charset="0"/>
              <a:buNone/>
              <a:defRPr/>
            </a:pPr>
            <a:r>
              <a:rPr lang="en-US" sz="1500" dirty="0">
                <a:solidFill>
                  <a:srgbClr val="FFFFFF"/>
                </a:solidFill>
                <a:cs typeface="+mn-cs"/>
              </a:rPr>
              <a:t>Anna Heath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580F74F-557B-4B64-B360-DC380BCFA18A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“Digitizing” the curves 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DF68914A-F9F8-4A99-8186-0C94A72B7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6" r="86684" b="37038"/>
          <a:stretch>
            <a:fillRect/>
          </a:stretch>
        </p:blipFill>
        <p:spPr bwMode="auto">
          <a:xfrm>
            <a:off x="0" y="1600200"/>
            <a:ext cx="24352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5">
            <a:extLst>
              <a:ext uri="{FF2B5EF4-FFF2-40B4-BE49-F238E27FC236}">
                <a16:creationId xmlns:a16="http://schemas.microsoft.com/office/drawing/2014/main" id="{B378961E-EC50-4336-83F1-9771815B2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828800"/>
            <a:ext cx="609600" cy="228600"/>
          </a:xfrm>
          <a:prstGeom prst="rect">
            <a:avLst/>
          </a:prstGeom>
          <a:noFill/>
          <a:ln w="34925" algn="ctr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6389" name="Rectangle 6">
            <a:extLst>
              <a:ext uri="{FF2B5EF4-FFF2-40B4-BE49-F238E27FC236}">
                <a16:creationId xmlns:a16="http://schemas.microsoft.com/office/drawing/2014/main" id="{99DC1992-E9A2-471A-AEEA-944C3735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" y="3352800"/>
            <a:ext cx="609600" cy="228600"/>
          </a:xfrm>
          <a:prstGeom prst="rect">
            <a:avLst/>
          </a:prstGeom>
          <a:noFill/>
          <a:ln w="34925" algn="ctr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6390" name="Rectangle 7">
            <a:extLst>
              <a:ext uri="{FF2B5EF4-FFF2-40B4-BE49-F238E27FC236}">
                <a16:creationId xmlns:a16="http://schemas.microsoft.com/office/drawing/2014/main" id="{997E0E71-899E-461E-A3C0-496249E3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257800"/>
            <a:ext cx="609600" cy="228600"/>
          </a:xfrm>
          <a:prstGeom prst="rect">
            <a:avLst/>
          </a:prstGeom>
          <a:noFill/>
          <a:ln w="34925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cxnSp>
        <p:nvCxnSpPr>
          <p:cNvPr id="16391" name="Straight Arrow Connector 14">
            <a:extLst>
              <a:ext uri="{FF2B5EF4-FFF2-40B4-BE49-F238E27FC236}">
                <a16:creationId xmlns:a16="http://schemas.microsoft.com/office/drawing/2014/main" id="{0886192C-5347-430E-8604-9C981F828B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39825" y="3810000"/>
            <a:ext cx="0" cy="2133600"/>
          </a:xfrm>
          <a:prstGeom prst="straightConnector1">
            <a:avLst/>
          </a:prstGeom>
          <a:noFill/>
          <a:ln w="47625" algn="ctr">
            <a:solidFill>
              <a:srgbClr val="33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2" name="Straight Arrow Connector 17">
            <a:extLst>
              <a:ext uri="{FF2B5EF4-FFF2-40B4-BE49-F238E27FC236}">
                <a16:creationId xmlns:a16="http://schemas.microsoft.com/office/drawing/2014/main" id="{E1CF0E50-F40E-40F7-BB0E-52DA1FE002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05000" y="2209800"/>
            <a:ext cx="0" cy="1905000"/>
          </a:xfrm>
          <a:prstGeom prst="straightConnector1">
            <a:avLst/>
          </a:prstGeom>
          <a:noFill/>
          <a:ln w="47625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3">
            <a:extLst>
              <a:ext uri="{FF2B5EF4-FFF2-40B4-BE49-F238E27FC236}">
                <a16:creationId xmlns:a16="http://schemas.microsoft.com/office/drawing/2014/main" id="{29B25151-C2EB-49C9-B565-454914E30B81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2757488" y="1752600"/>
            <a:ext cx="5486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+mn-lt"/>
                <a:ea typeface="+mn-ea"/>
                <a:cs typeface="ヒラギノ角ゴ Pro W3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>
                <a:solidFill>
                  <a:srgbClr val="FF0000"/>
                </a:solidFill>
              </a:rPr>
              <a:t>The index number of click </a:t>
            </a:r>
          </a:p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>
                <a:solidFill>
                  <a:srgbClr val="336600"/>
                </a:solidFill>
              </a:rPr>
              <a:t>The value on the x-axis – the time.</a:t>
            </a:r>
          </a:p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>
                <a:solidFill>
                  <a:srgbClr val="0070C0"/>
                </a:solidFill>
              </a:rPr>
              <a:t>The value on the y-axis – the proportion of patients “alive” at that specific time point.</a:t>
            </a:r>
            <a:r>
              <a:rPr lang="en-US" sz="1800" kern="0" dirty="0"/>
              <a:t> </a:t>
            </a:r>
          </a:p>
          <a:p>
            <a:pPr marL="285750" indent="-285750" eaLnBrk="1" hangingPunct="1">
              <a:buClrTx/>
              <a:buFont typeface="Arial"/>
              <a:buChar char="•"/>
              <a:defRPr/>
            </a:pPr>
            <a:endParaRPr lang="en-US" sz="1800" kern="0" dirty="0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E9D4040A-B159-492A-AF88-FF7EAF7653AB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200400" y="3581400"/>
            <a:ext cx="5486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+mn-lt"/>
                <a:ea typeface="+mn-ea"/>
                <a:cs typeface="ヒラギノ角ゴ Pro W3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>
                <a:solidFill>
                  <a:srgbClr val="336600"/>
                </a:solidFill>
              </a:rPr>
              <a:t>The times must be increasing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>
                <a:solidFill>
                  <a:srgbClr val="0070C0"/>
                </a:solidFill>
              </a:rPr>
              <a:t>The survival proportions must be decreasing.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/>
              <a:t>This needs to be checked manually because digitization can be imprecise </a:t>
            </a:r>
          </a:p>
          <a:p>
            <a:pPr marL="285750" indent="-285750" eaLnBrk="1" hangingPunct="1">
              <a:buClrTx/>
              <a:buFont typeface="Arial"/>
              <a:buChar char="•"/>
              <a:defRPr/>
            </a:pPr>
            <a:endParaRPr lang="en-US" sz="1800" kern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6FF4451-0D99-4376-BFD7-2AFCC558EC52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Tabulating the number “at risk”</a:t>
            </a:r>
          </a:p>
        </p:txBody>
      </p:sp>
      <p:pic>
        <p:nvPicPr>
          <p:cNvPr id="17411" name="Picture 11">
            <a:extLst>
              <a:ext uri="{FF2B5EF4-FFF2-40B4-BE49-F238E27FC236}">
                <a16:creationId xmlns:a16="http://schemas.microsoft.com/office/drawing/2014/main" id="{33AA18B7-3ED3-4BE4-881E-19A4B059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73334" r="6667" b="5927"/>
          <a:stretch>
            <a:fillRect/>
          </a:stretch>
        </p:blipFill>
        <p:spPr bwMode="auto">
          <a:xfrm>
            <a:off x="0" y="49530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3">
            <a:extLst>
              <a:ext uri="{FF2B5EF4-FFF2-40B4-BE49-F238E27FC236}">
                <a16:creationId xmlns:a16="http://schemas.microsoft.com/office/drawing/2014/main" id="{6914F4F4-15FE-4971-96F1-8BF9B4ED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" t="17776" r="80833" b="65926"/>
          <a:stretch>
            <a:fillRect/>
          </a:stretch>
        </p:blipFill>
        <p:spPr bwMode="auto">
          <a:xfrm>
            <a:off x="0" y="2212975"/>
            <a:ext cx="3581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8">
            <a:extLst>
              <a:ext uri="{FF2B5EF4-FFF2-40B4-BE49-F238E27FC236}">
                <a16:creationId xmlns:a16="http://schemas.microsoft.com/office/drawing/2014/main" id="{A98DE435-7038-4568-9563-9F20EFF3D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455863"/>
            <a:ext cx="609600" cy="1371600"/>
          </a:xfrm>
          <a:prstGeom prst="rect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7414" name="Rectangle 15">
            <a:extLst>
              <a:ext uri="{FF2B5EF4-FFF2-40B4-BE49-F238E27FC236}">
                <a16:creationId xmlns:a16="http://schemas.microsoft.com/office/drawing/2014/main" id="{86062835-87C4-4053-B212-573B66502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953000"/>
            <a:ext cx="7391400" cy="381000"/>
          </a:xfrm>
          <a:prstGeom prst="rect">
            <a:avLst/>
          </a:prstGeom>
          <a:noFill/>
          <a:ln w="41275" algn="ctr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7415" name="Rectangle 18">
            <a:extLst>
              <a:ext uri="{FF2B5EF4-FFF2-40B4-BE49-F238E27FC236}">
                <a16:creationId xmlns:a16="http://schemas.microsoft.com/office/drawing/2014/main" id="{9BE4EE88-01D0-40E5-892E-869F0D9E2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791200"/>
            <a:ext cx="7315200" cy="228600"/>
          </a:xfrm>
          <a:prstGeom prst="rect">
            <a:avLst/>
          </a:prstGeom>
          <a:noFill/>
          <a:ln w="41275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7416" name="Rectangle 19">
            <a:extLst>
              <a:ext uri="{FF2B5EF4-FFF2-40B4-BE49-F238E27FC236}">
                <a16:creationId xmlns:a16="http://schemas.microsoft.com/office/drawing/2014/main" id="{1AB4B2D6-44B2-4D46-82EC-D8E0DC4C6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441575"/>
            <a:ext cx="609600" cy="1371600"/>
          </a:xfrm>
          <a:prstGeom prst="rect">
            <a:avLst/>
          </a:prstGeom>
          <a:noFill/>
          <a:ln w="41275" algn="ctr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875B37F4-F440-4944-9D8B-8B0F60DF7F25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733800" y="1752600"/>
            <a:ext cx="5486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+mn-lt"/>
                <a:ea typeface="+mn-ea"/>
                <a:cs typeface="ヒラギノ角ゴ Pro W3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>
                <a:solidFill>
                  <a:srgbClr val="FF0000"/>
                </a:solidFill>
              </a:rPr>
              <a:t>The index number for the interval</a:t>
            </a:r>
          </a:p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>
                <a:solidFill>
                  <a:srgbClr val="336600"/>
                </a:solidFill>
              </a:rPr>
              <a:t>The time at the beginning of the interval</a:t>
            </a:r>
          </a:p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/>
              <a:t>Creates a link between the digitized curves and the “At Risk” table – this is index of the first click that is within the interval</a:t>
            </a:r>
          </a:p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/>
              <a:t>This is the index of the last click that is within the interval</a:t>
            </a:r>
          </a:p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>
                <a:solidFill>
                  <a:srgbClr val="0070C0"/>
                </a:solidFill>
              </a:rPr>
              <a:t>The number of patients at risk at the beginning of the interval</a:t>
            </a:r>
            <a:endParaRPr lang="en-US" sz="1800" kern="0" dirty="0"/>
          </a:p>
          <a:p>
            <a:pPr marL="285750" indent="-285750" eaLnBrk="1" hangingPunct="1">
              <a:buClrTx/>
              <a:buFont typeface="Arial"/>
              <a:buChar char="•"/>
              <a:defRPr/>
            </a:pPr>
            <a:endParaRPr lang="en-US" sz="1800" kern="0" dirty="0"/>
          </a:p>
        </p:txBody>
      </p:sp>
      <p:sp>
        <p:nvSpPr>
          <p:cNvPr id="17418" name="Rectangle 23">
            <a:extLst>
              <a:ext uri="{FF2B5EF4-FFF2-40B4-BE49-F238E27FC236}">
                <a16:creationId xmlns:a16="http://schemas.microsoft.com/office/drawing/2014/main" id="{FC83A9C0-89BC-4B9C-B871-F5F6DA9C4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75" y="2455863"/>
            <a:ext cx="609600" cy="1371600"/>
          </a:xfrm>
          <a:prstGeom prst="rect">
            <a:avLst/>
          </a:prstGeom>
          <a:noFill/>
          <a:ln w="41275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D42C8AF-B5DA-4961-BF41-AFBFB41CDB19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Creating the “pseudo” IPD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790103B-48B5-4215-8052-973316EEA76E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04800" y="1752600"/>
            <a:ext cx="80772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+mn-lt"/>
                <a:ea typeface="+mn-ea"/>
                <a:cs typeface="ヒラギノ角ゴ Pro W3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 err="1"/>
              <a:t>Guyot</a:t>
            </a:r>
            <a:r>
              <a:rPr lang="en-US" sz="1800" kern="0" dirty="0"/>
              <a:t> et al. developed an algorithm to reconstruct the IPD from these two files.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/>
              <a:t>It is included in </a:t>
            </a:r>
            <a:r>
              <a:rPr lang="en-US" sz="18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US" sz="1800" kern="0" dirty="0"/>
              <a:t> in the package </a:t>
            </a:r>
            <a:r>
              <a:rPr lang="en-US" sz="1800" kern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survHE</a:t>
            </a:r>
            <a:r>
              <a:rPr lang="en-US" sz="1800" kern="0" dirty="0"/>
              <a:t>.</a:t>
            </a:r>
          </a:p>
          <a:p>
            <a:pPr marL="457200" lvl="1" indent="0" eaLnBrk="1" hangingPunct="1">
              <a:buClrTx/>
              <a:defRPr/>
            </a:pPr>
            <a:r>
              <a:rPr lang="en-US" sz="16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&gt; library(</a:t>
            </a:r>
            <a:r>
              <a:rPr lang="en-US" sz="1600" kern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survHE</a:t>
            </a:r>
            <a:r>
              <a:rPr lang="en-US" sz="16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457200" lvl="1" indent="0" eaLnBrk="1" hangingPunct="1">
              <a:buClrTx/>
              <a:defRPr/>
            </a:pPr>
            <a:r>
              <a:rPr lang="en-US" sz="16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&gt; </a:t>
            </a:r>
            <a:r>
              <a:rPr lang="en-US" sz="1600" kern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digitise</a:t>
            </a:r>
            <a:r>
              <a:rPr lang="en-US" sz="16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("</a:t>
            </a:r>
            <a:r>
              <a:rPr lang="en-US" sz="1600" kern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DIGITIZED.txt","ATRISK.txt</a:t>
            </a:r>
            <a:r>
              <a:rPr lang="en-US" sz="16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",</a:t>
            </a:r>
          </a:p>
          <a:p>
            <a:pPr marL="457200" lvl="1" indent="0" eaLnBrk="1" hangingPunct="1">
              <a:buClrTx/>
              <a:defRPr/>
            </a:pPr>
            <a:r>
              <a:rPr lang="en-US" sz="16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en-US" sz="1600" kern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km_output</a:t>
            </a:r>
            <a:r>
              <a:rPr lang="en-US" sz="16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="KMdata.txt",</a:t>
            </a:r>
            <a:r>
              <a:rPr lang="en-US" sz="1600" kern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ipd_output</a:t>
            </a:r>
            <a:r>
              <a:rPr lang="en-US" sz="16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="IPDdata.txt")</a:t>
            </a:r>
          </a:p>
          <a:p>
            <a:pPr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/>
              <a:t>This creates two datasets:</a:t>
            </a:r>
          </a:p>
          <a:p>
            <a:pPr marL="57150" indent="0" eaLnBrk="1" hangingPunct="1">
              <a:buClrTx/>
              <a:defRPr/>
            </a:pPr>
            <a:endParaRPr lang="en-US" sz="1800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A993D733-FB9B-48CB-9FEA-F65382D4A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84184" b="62962"/>
          <a:stretch>
            <a:fillRect/>
          </a:stretch>
        </p:blipFill>
        <p:spPr bwMode="auto">
          <a:xfrm>
            <a:off x="990600" y="4038600"/>
            <a:ext cx="28924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4">
            <a:extLst>
              <a:ext uri="{FF2B5EF4-FFF2-40B4-BE49-F238E27FC236}">
                <a16:creationId xmlns:a16="http://schemas.microsoft.com/office/drawing/2014/main" id="{FEDB9AB0-4916-4469-BA88-3062E78B6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7" r="88333" b="63333"/>
          <a:stretch>
            <a:fillRect/>
          </a:stretch>
        </p:blipFill>
        <p:spPr bwMode="auto">
          <a:xfrm>
            <a:off x="5257800" y="4038600"/>
            <a:ext cx="2133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Rectangle 12">
            <a:extLst>
              <a:ext uri="{FF2B5EF4-FFF2-40B4-BE49-F238E27FC236}">
                <a16:creationId xmlns:a16="http://schemas.microsoft.com/office/drawing/2014/main" id="{F8D2CD1D-03F9-4B69-B38B-3234957EF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032250"/>
            <a:ext cx="2927350" cy="1987550"/>
          </a:xfrm>
          <a:prstGeom prst="rect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8439" name="Rectangle 13">
            <a:extLst>
              <a:ext uri="{FF2B5EF4-FFF2-40B4-BE49-F238E27FC236}">
                <a16:creationId xmlns:a16="http://schemas.microsoft.com/office/drawing/2014/main" id="{A36CCC1C-3A4B-4D72-A099-C39149616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352800"/>
            <a:ext cx="1219200" cy="304800"/>
          </a:xfrm>
          <a:prstGeom prst="rect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8440" name="Rectangle 14">
            <a:extLst>
              <a:ext uri="{FF2B5EF4-FFF2-40B4-BE49-F238E27FC236}">
                <a16:creationId xmlns:a16="http://schemas.microsoft.com/office/drawing/2014/main" id="{0AC3C708-C227-4DCE-A6E1-DC6BAE997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288" y="3352800"/>
            <a:ext cx="1219200" cy="304800"/>
          </a:xfrm>
          <a:prstGeom prst="rect">
            <a:avLst/>
          </a:prstGeom>
          <a:noFill/>
          <a:ln w="41275" algn="ctr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8441" name="Rectangle 16">
            <a:extLst>
              <a:ext uri="{FF2B5EF4-FFF2-40B4-BE49-F238E27FC236}">
                <a16:creationId xmlns:a16="http://schemas.microsoft.com/office/drawing/2014/main" id="{5F707B85-014A-4E28-B844-667E4597C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75" y="4011613"/>
            <a:ext cx="2168525" cy="2008187"/>
          </a:xfrm>
          <a:prstGeom prst="rect">
            <a:avLst/>
          </a:prstGeom>
          <a:noFill/>
          <a:ln w="41275" algn="ctr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539BC53-0AE0-4F4F-AA40-1722F5353FBE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Creating the “pseudo” IPD</a:t>
            </a:r>
          </a:p>
        </p:txBody>
      </p:sp>
      <p:grpSp>
        <p:nvGrpSpPr>
          <p:cNvPr id="19459" name="Group 6">
            <a:extLst>
              <a:ext uri="{FF2B5EF4-FFF2-40B4-BE49-F238E27FC236}">
                <a16:creationId xmlns:a16="http://schemas.microsoft.com/office/drawing/2014/main" id="{B2FDFCB0-DEC5-45C8-B68F-B69AE2914892}"/>
              </a:ext>
            </a:extLst>
          </p:cNvPr>
          <p:cNvGrpSpPr>
            <a:grpSpLocks/>
          </p:cNvGrpSpPr>
          <p:nvPr/>
        </p:nvGrpSpPr>
        <p:grpSpPr bwMode="auto">
          <a:xfrm>
            <a:off x="0" y="1714500"/>
            <a:ext cx="3725863" cy="2095500"/>
            <a:chOff x="0" y="1714500"/>
            <a:chExt cx="9144000" cy="5143500"/>
          </a:xfrm>
        </p:grpSpPr>
        <p:pic>
          <p:nvPicPr>
            <p:cNvPr id="19463" name="Picture 4">
              <a:extLst>
                <a:ext uri="{FF2B5EF4-FFF2-40B4-BE49-F238E27FC236}">
                  <a16:creationId xmlns:a16="http://schemas.microsoft.com/office/drawing/2014/main" id="{820EBE37-8DB9-4B9D-AF49-52AA3A79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14500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FF5A777-B2B3-4E26-B01D-CFCAA2449CA5}"/>
                </a:ext>
              </a:extLst>
            </p:cNvPr>
            <p:cNvSpPr/>
            <p:nvPr/>
          </p:nvSpPr>
          <p:spPr bwMode="auto">
            <a:xfrm>
              <a:off x="6323269" y="4192732"/>
              <a:ext cx="307786" cy="366280"/>
            </a:xfrm>
            <a:prstGeom prst="ellipse">
              <a:avLst/>
            </a:prstGeom>
            <a:noFill/>
            <a:ln w="47625" cap="flat" cmpd="sng" algn="ctr">
              <a:solidFill>
                <a:schemeClr val="bg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>
                <a:defRPr/>
              </a:pPr>
              <a:endParaRPr lang="en-CA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cxnSp>
          <p:nvCxnSpPr>
            <p:cNvPr id="19465" name="Straight Connector 5">
              <a:extLst>
                <a:ext uri="{FF2B5EF4-FFF2-40B4-BE49-F238E27FC236}">
                  <a16:creationId xmlns:a16="http://schemas.microsoft.com/office/drawing/2014/main" id="{EC59DB3B-C55C-467C-B827-8C29436C89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77000" y="4343400"/>
              <a:ext cx="0" cy="1109133"/>
            </a:xfrm>
            <a:prstGeom prst="line">
              <a:avLst/>
            </a:prstGeom>
            <a:noFill/>
            <a:ln w="28575" algn="ctr">
              <a:solidFill>
                <a:srgbClr val="FF0066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9460" name="Picture 2">
            <a:extLst>
              <a:ext uri="{FF2B5EF4-FFF2-40B4-BE49-F238E27FC236}">
                <a16:creationId xmlns:a16="http://schemas.microsoft.com/office/drawing/2014/main" id="{D1BC9EB7-3238-44F3-A0C8-815499322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84184" b="62962"/>
          <a:stretch>
            <a:fillRect/>
          </a:stretch>
        </p:blipFill>
        <p:spPr bwMode="auto">
          <a:xfrm>
            <a:off x="0" y="4044950"/>
            <a:ext cx="28924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12">
            <a:extLst>
              <a:ext uri="{FF2B5EF4-FFF2-40B4-BE49-F238E27FC236}">
                <a16:creationId xmlns:a16="http://schemas.microsoft.com/office/drawing/2014/main" id="{C27E3D23-5A3C-427C-B313-DFB9E786B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38600"/>
            <a:ext cx="2927350" cy="1987550"/>
          </a:xfrm>
          <a:prstGeom prst="rect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6686EC4-CE89-4A16-8D25-FE9C65E360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038600" y="1714500"/>
            <a:ext cx="4956175" cy="4311650"/>
          </a:xfrm>
          <a:prstGeom prst="rect">
            <a:avLst/>
          </a:prstGeom>
          <a:blipFill>
            <a:blip r:embed="rId5"/>
            <a:stretch>
              <a:fillRect l="-2706" t="-1130"/>
            </a:stretch>
          </a:blipFill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>
              <a:defRPr/>
            </a:pPr>
            <a:r>
              <a:rPr lang="en-CA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1E8DE66-A149-49FC-87C1-24AE865C64C6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Model Fitting using pseudo IPD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53306BF2-3A97-40ED-A5D7-8F0BC65A0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25" y="1905000"/>
            <a:ext cx="5108575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28E4D46-BA62-4530-AA16-80C7EEFB921F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228600" y="2133600"/>
            <a:ext cx="3733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+mn-lt"/>
                <a:ea typeface="+mn-ea"/>
                <a:cs typeface="ヒラギノ角ゴ Pro W3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/>
              <a:t>Parametric survival models can be fitted as normal to the reconstructed IPD.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/>
              <a:t>The best fitting model can be selected using standard model fitting criterion.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>
                <a:cs typeface="Calibri Light" panose="020F0302020204030204" pitchFamily="34" charset="0"/>
              </a:rPr>
              <a:t>Extrapolation to the full model horizon can be achieved.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>
                <a:latin typeface="+mj-lt"/>
                <a:cs typeface="Calibri Light" panose="020F0302020204030204" pitchFamily="34" charset="0"/>
              </a:rPr>
              <a:t>Partitioned survival analysis can be used to value health states.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34A3179-AE78-4262-974B-DB5F2CDDF349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Limitations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6AC50EE-F576-4CFF-8754-5B5DB5C89BD0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04800" y="1752600"/>
            <a:ext cx="384968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+mn-lt"/>
                <a:ea typeface="+mn-ea"/>
                <a:cs typeface="ヒラギノ角ゴ Pro W3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/>
              <a:t>There are no links between the curves:</a:t>
            </a:r>
          </a:p>
          <a:p>
            <a:pPr marL="0" indent="0" eaLnBrk="1" hangingPunct="1">
              <a:buClrTx/>
              <a:defRPr/>
            </a:pPr>
            <a:r>
              <a:rPr lang="en-US" sz="1800" kern="0" dirty="0"/>
              <a:t>	Relationships between 	linked outcomes (e.g. PFS 	and OS) are not preserved.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/>
              <a:t>Data cannot be used to inform a multi-state model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0" dirty="0"/>
              <a:t>Cannot perform any subgroup analysis, e.g. by age, </a:t>
            </a:r>
            <a:r>
              <a:rPr lang="en-US" sz="1800" kern="0" dirty="0" err="1"/>
              <a:t>tumour</a:t>
            </a:r>
            <a:r>
              <a:rPr lang="en-US" sz="1800" kern="0" dirty="0"/>
              <a:t> category unless these curves are available and have been digitized</a:t>
            </a:r>
          </a:p>
          <a:p>
            <a:pPr marL="57150" indent="0" eaLnBrk="1" hangingPunct="1">
              <a:buClrTx/>
              <a:defRPr/>
            </a:pPr>
            <a:endParaRPr lang="en-US" sz="1800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EF247183-C37D-4097-BEFC-E278F277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1905000"/>
            <a:ext cx="49895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4EE9-ACDD-4DD8-94B1-E95CA4C0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Reconstruction of IPD</a:t>
            </a:r>
            <a:endParaRPr lang="en-CA" dirty="0"/>
          </a:p>
        </p:txBody>
      </p:sp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8775406B-6632-46FD-9917-1E9741002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EE2CA"/>
          </a:solidFill>
        </p:spPr>
        <p:txBody>
          <a:bodyPr/>
          <a:lstStyle/>
          <a:p>
            <a:r>
              <a:rPr lang="en-GB" altLang="en-US"/>
              <a:t>Anna Heath</a:t>
            </a:r>
            <a:endParaRPr lang="en-CA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9FCD177-E0B8-4CF6-8283-3E53FD973AF5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en-US" kern="0">
                <a:cs typeface="+mj-cs"/>
              </a:rPr>
              <a:t>Background</a:t>
            </a:r>
            <a:endParaRPr lang="el-GR">
              <a:cs typeface="+mj-c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4538EC7-690C-4527-8543-DE8B5103E795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85800" y="1981200"/>
            <a:ext cx="7848600" cy="3833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+mn-lt"/>
                <a:ea typeface="+mn-ea"/>
                <a:cs typeface="ヒラギノ角ゴ Pro W3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buClrTx/>
              <a:buFont typeface="Arial"/>
              <a:buChar char="•"/>
              <a:defRPr/>
            </a:pPr>
            <a:r>
              <a:rPr lang="en-US" sz="1800" kern="0" dirty="0"/>
              <a:t>Decision modelling is often (at least in part) based on previously published data.</a:t>
            </a:r>
          </a:p>
          <a:p>
            <a:pPr marL="285750" indent="-285750" eaLnBrk="1" hangingPunct="1">
              <a:buClrTx/>
              <a:buFont typeface="Arial"/>
              <a:buChar char="•"/>
              <a:defRPr/>
            </a:pPr>
            <a:r>
              <a:rPr lang="en-US" sz="1800" kern="0" dirty="0"/>
              <a:t>In survival analysis, published data for outcomes is frequently insufficient to perform cost-effectiveness analysis</a:t>
            </a:r>
          </a:p>
          <a:p>
            <a:pPr marL="285750" indent="-285750" eaLnBrk="1" hangingPunct="1">
              <a:buClrTx/>
              <a:buFont typeface="Arial"/>
              <a:buChar char="•"/>
              <a:defRPr/>
            </a:pPr>
            <a:r>
              <a:rPr lang="en-US" sz="1800" kern="0" dirty="0"/>
              <a:t>Extrapolation of survival curves past the trial follow-up time requires individual patient data (IPD)</a:t>
            </a:r>
          </a:p>
          <a:p>
            <a:pPr marL="285750" indent="-285750" eaLnBrk="1" hangingPunct="1">
              <a:buClrTx/>
              <a:buFont typeface="Arial"/>
              <a:buChar char="•"/>
              <a:defRPr/>
            </a:pPr>
            <a:r>
              <a:rPr lang="en-US" sz="1800" kern="0" dirty="0"/>
              <a:t>We aim to use published graphics to reconstruct IPD so published data can be used in a CEA.</a:t>
            </a:r>
          </a:p>
          <a:p>
            <a:pPr marL="285750" indent="-285750" eaLnBrk="1" hangingPunct="1">
              <a:buClrTx/>
              <a:buFont typeface="Arial"/>
              <a:buChar char="•"/>
              <a:defRPr/>
            </a:pPr>
            <a:endParaRPr lang="en-US" sz="18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119CB5C-B94C-4438-AC72-A5F21466B0E3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Published Kaplan-Meier Data</a:t>
            </a: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BBAFBE46-5253-4C8C-9371-95A79DFFD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46CF23C-D447-4C23-81E7-D1AA69EF1E3E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>
                <a:cs typeface="+mj-cs"/>
              </a:rPr>
              <a:t>Published Kaplan-Meier </a:t>
            </a:r>
            <a:r>
              <a:rPr lang="en-US" kern="0" dirty="0">
                <a:cs typeface="+mj-cs"/>
              </a:rPr>
              <a:t>Data</a:t>
            </a: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34092F27-6E7B-4D6F-ADB0-6067B114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82AAF83-3276-47D1-B380-E847B4ADCD6F}"/>
              </a:ext>
            </a:extLst>
          </p:cNvPr>
          <p:cNvSpPr/>
          <p:nvPr/>
        </p:nvSpPr>
        <p:spPr bwMode="auto">
          <a:xfrm>
            <a:off x="6324600" y="4191000"/>
            <a:ext cx="304800" cy="381000"/>
          </a:xfrm>
          <a:prstGeom prst="ellipse">
            <a:avLst/>
          </a:prstGeom>
          <a:noFill/>
          <a:ln w="47625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CA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  <p:cxnSp>
        <p:nvCxnSpPr>
          <p:cNvPr id="11269" name="Straight Connector 5">
            <a:extLst>
              <a:ext uri="{FF2B5EF4-FFF2-40B4-BE49-F238E27FC236}">
                <a16:creationId xmlns:a16="http://schemas.microsoft.com/office/drawing/2014/main" id="{1145F770-6706-4148-8F5C-03F75BE532D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77000" y="4343400"/>
            <a:ext cx="0" cy="1143000"/>
          </a:xfrm>
          <a:prstGeom prst="line">
            <a:avLst/>
          </a:prstGeom>
          <a:noFill/>
          <a:ln w="28575" algn="ctr">
            <a:solidFill>
              <a:srgbClr val="FF0066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D5133B0-D866-493C-9DFA-D855F17DF675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>
                <a:cs typeface="+mj-cs"/>
              </a:rPr>
              <a:t>Published Kaplan-Meier </a:t>
            </a:r>
            <a:r>
              <a:rPr lang="en-US" kern="0" dirty="0">
                <a:cs typeface="+mj-cs"/>
              </a:rPr>
              <a:t>Data</a:t>
            </a: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EF332B07-2018-4586-BC4B-AC54F8EF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328C78F-0A19-4BA2-B648-14B285B68CFE}"/>
              </a:ext>
            </a:extLst>
          </p:cNvPr>
          <p:cNvSpPr/>
          <p:nvPr/>
        </p:nvSpPr>
        <p:spPr bwMode="auto">
          <a:xfrm>
            <a:off x="762000" y="6096000"/>
            <a:ext cx="7921625" cy="533400"/>
          </a:xfrm>
          <a:prstGeom prst="ellipse">
            <a:avLst/>
          </a:prstGeom>
          <a:noFill/>
          <a:ln w="47625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CA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AE6DA3E-41D2-41D0-A1B7-45EBCB197A32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Published Kaplan-Meier Data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0A1AC126-D77F-480C-91EF-78DEFBAF1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497D42A-9184-4338-89A4-A0FAE50D723B}"/>
              </a:ext>
            </a:extLst>
          </p:cNvPr>
          <p:cNvSpPr/>
          <p:nvPr/>
        </p:nvSpPr>
        <p:spPr bwMode="auto">
          <a:xfrm>
            <a:off x="5257800" y="2667000"/>
            <a:ext cx="609600" cy="838200"/>
          </a:xfrm>
          <a:prstGeom prst="ellipse">
            <a:avLst/>
          </a:prstGeom>
          <a:noFill/>
          <a:ln w="47625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CA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28C0FDA-9DC0-4CE4-924A-9C1B4C364C6D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“Digitizing” the curves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6D603F-0F3D-4DCD-AC42-4964F62CACC3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5943600" y="1731963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+mn-lt"/>
                <a:ea typeface="+mn-ea"/>
                <a:cs typeface="ヒラギノ角ゴ Pro W3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Tx/>
              <a:defRPr/>
            </a:pPr>
            <a:r>
              <a:rPr lang="en-US" sz="1800" kern="0" dirty="0"/>
              <a:t>https://www.digitizeit.de/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1D000629-0A49-43B7-AD67-4D0E7E36D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3"/>
          <a:stretch>
            <a:fillRect/>
          </a:stretch>
        </p:blipFill>
        <p:spPr bwMode="auto">
          <a:xfrm>
            <a:off x="38100" y="2036763"/>
            <a:ext cx="920591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5DE1260-EB53-4BD9-A20D-619BDAF249EE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09600" y="685800"/>
            <a:ext cx="8385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46AD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+mj-cs"/>
              </a:rPr>
              <a:t>“Digitizing” the curves </a:t>
            </a:r>
          </a:p>
        </p:txBody>
      </p:sp>
      <p:pic>
        <p:nvPicPr>
          <p:cNvPr id="15363" name="Picture 4">
            <a:extLst>
              <a:ext uri="{FF2B5EF4-FFF2-40B4-BE49-F238E27FC236}">
                <a16:creationId xmlns:a16="http://schemas.microsoft.com/office/drawing/2014/main" id="{C8DDCCAE-49ED-4520-A917-6F49B1647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6" r="86684" b="37038"/>
          <a:stretch>
            <a:fillRect/>
          </a:stretch>
        </p:blipFill>
        <p:spPr bwMode="auto">
          <a:xfrm>
            <a:off x="0" y="1600200"/>
            <a:ext cx="24352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5">
            <a:extLst>
              <a:ext uri="{FF2B5EF4-FFF2-40B4-BE49-F238E27FC236}">
                <a16:creationId xmlns:a16="http://schemas.microsoft.com/office/drawing/2014/main" id="{36C1349F-7014-4D54-AD0E-4CC8DD65E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828800"/>
            <a:ext cx="609600" cy="228600"/>
          </a:xfrm>
          <a:prstGeom prst="rect">
            <a:avLst/>
          </a:prstGeom>
          <a:noFill/>
          <a:ln w="34925" algn="ctr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5365" name="Rectangle 6">
            <a:extLst>
              <a:ext uri="{FF2B5EF4-FFF2-40B4-BE49-F238E27FC236}">
                <a16:creationId xmlns:a16="http://schemas.microsoft.com/office/drawing/2014/main" id="{8CE7F3A5-41F8-4173-AAB0-6DDDD6BF9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" y="3352800"/>
            <a:ext cx="609600" cy="228600"/>
          </a:xfrm>
          <a:prstGeom prst="rect">
            <a:avLst/>
          </a:prstGeom>
          <a:noFill/>
          <a:ln w="34925" algn="ctr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15366" name="Rectangle 7">
            <a:extLst>
              <a:ext uri="{FF2B5EF4-FFF2-40B4-BE49-F238E27FC236}">
                <a16:creationId xmlns:a16="http://schemas.microsoft.com/office/drawing/2014/main" id="{B4AA8475-8FDE-4CB1-AADB-D573588F3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257800"/>
            <a:ext cx="609600" cy="228600"/>
          </a:xfrm>
          <a:prstGeom prst="rect">
            <a:avLst/>
          </a:prstGeom>
          <a:noFill/>
          <a:ln w="34925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1pPr>
            <a:lvl2pPr marL="742950" indent="-28575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3pPr>
            <a:lvl4pPr marL="16002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Arial" panose="020B0604020202020204" pitchFamily="34" charset="0"/>
                <a:ea typeface="ヒラギノ角ゴ Pro W3" pitchFamily="122" charset="-128"/>
              </a:defRPr>
            </a:lvl4pPr>
            <a:lvl5pPr marL="2057400" indent="-228600">
              <a:spcBef>
                <a:spcPct val="20000"/>
              </a:spcBef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Arial" panose="020B0604020202020204" pitchFamily="34" charset="0"/>
                <a:ea typeface="ヒラギノ角ゴ Pro W3" pitchFamily="122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CA" altLang="en-US" sz="2400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AEBA9A80-A655-486F-A82D-BFA49AEB05A4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2757488" y="1752600"/>
            <a:ext cx="5486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1400">
                <a:solidFill>
                  <a:srgbClr val="000000"/>
                </a:solidFill>
                <a:latin typeface="+mn-lt"/>
                <a:ea typeface="+mn-ea"/>
                <a:cs typeface="ヒラギノ角ゴ Pro W3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46A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panose="05000000000000000000" pitchFamily="2" charset="2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D"/>
              </a:buClr>
              <a:buFont typeface="Wingdings" charset="0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>
                <a:solidFill>
                  <a:srgbClr val="FF0000"/>
                </a:solidFill>
              </a:rPr>
              <a:t>The index number of click </a:t>
            </a:r>
          </a:p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>
                <a:solidFill>
                  <a:srgbClr val="336600"/>
                </a:solidFill>
              </a:rPr>
              <a:t>The value on the x-axis – the time.</a:t>
            </a:r>
          </a:p>
          <a:p>
            <a:pPr eaLnBrk="1" hangingPunct="1">
              <a:buClrTx/>
              <a:buFont typeface="+mj-lt"/>
              <a:buAutoNum type="arabicPeriod"/>
              <a:defRPr/>
            </a:pPr>
            <a:r>
              <a:rPr lang="en-US" sz="1800" kern="0" dirty="0">
                <a:solidFill>
                  <a:srgbClr val="0070C0"/>
                </a:solidFill>
              </a:rPr>
              <a:t>The value on the y-axis – the proportion of patients “alive” at that specific time point.</a:t>
            </a:r>
            <a:r>
              <a:rPr lang="en-US" sz="1800" kern="0" dirty="0"/>
              <a:t> </a:t>
            </a:r>
          </a:p>
          <a:p>
            <a:pPr marL="285750" indent="-285750" eaLnBrk="1" hangingPunct="1">
              <a:buClrTx/>
              <a:buFont typeface="Arial"/>
              <a:buChar char="•"/>
              <a:defRPr/>
            </a:pPr>
            <a:endParaRPr lang="en-US" sz="1800" kern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wstrat">
  <a:themeElements>
    <a:clrScheme name="newstrat 4">
      <a:dk1>
        <a:srgbClr val="006600"/>
      </a:dk1>
      <a:lt1>
        <a:srgbClr val="FFFFFF"/>
      </a:lt1>
      <a:dk2>
        <a:srgbClr val="008000"/>
      </a:dk2>
      <a:lt2>
        <a:srgbClr val="FFFFB7"/>
      </a:lt2>
      <a:accent1>
        <a:srgbClr val="99CC00"/>
      </a:accent1>
      <a:accent2>
        <a:srgbClr val="00CC00"/>
      </a:accent2>
      <a:accent3>
        <a:srgbClr val="AAC0AA"/>
      </a:accent3>
      <a:accent4>
        <a:srgbClr val="DADADA"/>
      </a:accent4>
      <a:accent5>
        <a:srgbClr val="CAE2AA"/>
      </a:accent5>
      <a:accent6>
        <a:srgbClr val="00B900"/>
      </a:accent6>
      <a:hlink>
        <a:srgbClr val="99FF66"/>
      </a:hlink>
      <a:folHlink>
        <a:srgbClr val="FFFF66"/>
      </a:folHlink>
    </a:clrScheme>
    <a:fontScheme name="newstrat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</a:objectDefaults>
  <a:extraClrSchemeLst>
    <a:extraClrScheme>
      <a:clrScheme name="newstrat 1">
        <a:dk1>
          <a:srgbClr val="FF9900"/>
        </a:dk1>
        <a:lt1>
          <a:srgbClr val="FFFFFF"/>
        </a:lt1>
        <a:dk2>
          <a:srgbClr val="FFCC66"/>
        </a:dk2>
        <a:lt2>
          <a:srgbClr val="CC6600"/>
        </a:lt2>
        <a:accent1>
          <a:srgbClr val="F05000"/>
        </a:accent1>
        <a:accent2>
          <a:srgbClr val="B28300"/>
        </a:accent2>
        <a:accent3>
          <a:srgbClr val="FFE2B8"/>
        </a:accent3>
        <a:accent4>
          <a:srgbClr val="DADADA"/>
        </a:accent4>
        <a:accent5>
          <a:srgbClr val="F6B3AA"/>
        </a:accent5>
        <a:accent6>
          <a:srgbClr val="A17600"/>
        </a:accent6>
        <a:hlink>
          <a:srgbClr val="99CC00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strat 2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strat 3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DDFFB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strat 4">
        <a:dk1>
          <a:srgbClr val="006600"/>
        </a:dk1>
        <a:lt1>
          <a:srgbClr val="FFFFFF"/>
        </a:lt1>
        <a:dk2>
          <a:srgbClr val="008000"/>
        </a:dk2>
        <a:lt2>
          <a:srgbClr val="FFFFB7"/>
        </a:lt2>
        <a:accent1>
          <a:srgbClr val="99CC00"/>
        </a:accent1>
        <a:accent2>
          <a:srgbClr val="00CC00"/>
        </a:accent2>
        <a:accent3>
          <a:srgbClr val="AAC0AA"/>
        </a:accent3>
        <a:accent4>
          <a:srgbClr val="DADADA"/>
        </a:accent4>
        <a:accent5>
          <a:srgbClr val="CAE2AA"/>
        </a:accent5>
        <a:accent6>
          <a:srgbClr val="00B900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strat 5">
        <a:dk1>
          <a:srgbClr val="000000"/>
        </a:dk1>
        <a:lt1>
          <a:srgbClr val="CCECFF"/>
        </a:lt1>
        <a:dk2>
          <a:srgbClr val="000000"/>
        </a:dk2>
        <a:lt2>
          <a:srgbClr val="D6EDEE"/>
        </a:lt2>
        <a:accent1>
          <a:srgbClr val="E8F0F4"/>
        </a:accent1>
        <a:accent2>
          <a:srgbClr val="8EAAFA"/>
        </a:accent2>
        <a:accent3>
          <a:srgbClr val="E2F4FF"/>
        </a:accent3>
        <a:accent4>
          <a:srgbClr val="000000"/>
        </a:accent4>
        <a:accent5>
          <a:srgbClr val="F2F6F8"/>
        </a:accent5>
        <a:accent6>
          <a:srgbClr val="809AE3"/>
        </a:accent6>
        <a:hlink>
          <a:srgbClr val="0066FF"/>
        </a:hlink>
        <a:folHlink>
          <a:srgbClr val="9947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trat 6">
        <a:dk1>
          <a:srgbClr val="48486A"/>
        </a:dk1>
        <a:lt1>
          <a:srgbClr val="FFFFFF"/>
        </a:lt1>
        <a:dk2>
          <a:srgbClr val="000099"/>
        </a:dk2>
        <a:lt2>
          <a:srgbClr val="F8F8F8"/>
        </a:lt2>
        <a:accent1>
          <a:srgbClr val="6699FF"/>
        </a:accent1>
        <a:accent2>
          <a:srgbClr val="0000FF"/>
        </a:accent2>
        <a:accent3>
          <a:srgbClr val="AAAACA"/>
        </a:accent3>
        <a:accent4>
          <a:srgbClr val="DADADA"/>
        </a:accent4>
        <a:accent5>
          <a:srgbClr val="B8CAFF"/>
        </a:accent5>
        <a:accent6>
          <a:srgbClr val="0000E7"/>
        </a:accent6>
        <a:hlink>
          <a:srgbClr val="3DCC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strat 7">
        <a:dk1>
          <a:srgbClr val="573F8B"/>
        </a:dk1>
        <a:lt1>
          <a:srgbClr val="FFFFFF"/>
        </a:lt1>
        <a:dk2>
          <a:srgbClr val="666699"/>
        </a:dk2>
        <a:lt2>
          <a:srgbClr val="D9D9FF"/>
        </a:lt2>
        <a:accent1>
          <a:srgbClr val="CC99FF"/>
        </a:accent1>
        <a:accent2>
          <a:srgbClr val="9933FF"/>
        </a:accent2>
        <a:accent3>
          <a:srgbClr val="B8B8CA"/>
        </a:accent3>
        <a:accent4>
          <a:srgbClr val="DADADA"/>
        </a:accent4>
        <a:accent5>
          <a:srgbClr val="E2CAFF"/>
        </a:accent5>
        <a:accent6>
          <a:srgbClr val="8A2DE7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strat 8">
        <a:dk1>
          <a:srgbClr val="000000"/>
        </a:dk1>
        <a:lt1>
          <a:srgbClr val="EAEAEA"/>
        </a:lt1>
        <a:dk2>
          <a:srgbClr val="000000"/>
        </a:dk2>
        <a:lt2>
          <a:srgbClr val="C1C2CB"/>
        </a:lt2>
        <a:accent1>
          <a:srgbClr val="F1F1F7"/>
        </a:accent1>
        <a:accent2>
          <a:srgbClr val="8C8CB4"/>
        </a:accent2>
        <a:accent3>
          <a:srgbClr val="F3F3F3"/>
        </a:accent3>
        <a:accent4>
          <a:srgbClr val="000000"/>
        </a:accent4>
        <a:accent5>
          <a:srgbClr val="F7F7FA"/>
        </a:accent5>
        <a:accent6>
          <a:srgbClr val="7E7EA3"/>
        </a:accent6>
        <a:hlink>
          <a:srgbClr val="A3FFFF"/>
        </a:hlink>
        <a:folHlink>
          <a:srgbClr val="9E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ickKids Document" ma:contentTypeID="0x010100C132BF6312B840628DE123E40D10E16B009F2565213B787F438FBC13ACF17AFF3E" ma:contentTypeVersion="80" ma:contentTypeDescription="This content type has taxonomy fields needed for search and organizaton purposes" ma:contentTypeScope="" ma:versionID="cf821afa5ca9f2a171c1ec6d8ae54a15">
  <xsd:schema xmlns:xsd="http://www.w3.org/2001/XMLSchema" xmlns:xs="http://www.w3.org/2001/XMLSchema" xmlns:p="http://schemas.microsoft.com/office/2006/metadata/properties" xmlns:ns2="fb6a3e5b-a383-4a86-b8e1-53a311845039" xmlns:ns3="cff2dec2-d9c5-4e1f-b0fd-8e90c3e91fbe" targetNamespace="http://schemas.microsoft.com/office/2006/metadata/properties" ma:root="true" ma:fieldsID="00ed41cebcb5cd7772623c5f495294d2" ns2:_="" ns3:_="">
    <xsd:import namespace="fb6a3e5b-a383-4a86-b8e1-53a311845039"/>
    <xsd:import namespace="cff2dec2-d9c5-4e1f-b0fd-8e90c3e91fbe"/>
    <xsd:element name="properties">
      <xsd:complexType>
        <xsd:sequence>
          <xsd:element name="documentManagement">
            <xsd:complexType>
              <xsd:all>
                <xsd:element ref="ns2:PillarTaxHTField0" minOccurs="0"/>
                <xsd:element ref="ns2:DepartmentTaxHTField0" minOccurs="0"/>
                <xsd:element ref="ns2:DocumentTypeTaxHTField0" minOccurs="0"/>
                <xsd:element ref="ns3:TaxKeywordTaxHTField" minOccurs="0"/>
                <xsd:element ref="ns3:TaxCatchAll" minOccurs="0"/>
                <xsd:element ref="ns2:DocumentTypeTaxHTField0" minOccurs="0"/>
                <xsd:element ref="ns2:DepartmentTaxHTField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a3e5b-a383-4a86-b8e1-53a311845039" elementFormDefault="qualified">
    <xsd:import namespace="http://schemas.microsoft.com/office/2006/documentManagement/types"/>
    <xsd:import namespace="http://schemas.microsoft.com/office/infopath/2007/PartnerControls"/>
    <xsd:element name="PillarTaxHTField0" ma:index="9" ma:taxonomy="true" ma:internalName="PillarTaxHTField0" ma:taxonomyFieldName="SCPillar" ma:displayName="Pillar" ma:fieldId="{1d177583-0c39-4162-bee8-9b6eebd78ef6}" ma:sspId="6ee6783b-c201-439f-b90d-c405df43766f" ma:termSetId="01057600-6d0c-45c2-a0f9-3d8b0692ca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epartmentTaxHTField0" ma:index="11" ma:taxonomy="true" ma:internalName="DepartmentTaxHTField0" ma:taxonomyFieldName="SCDepartment" ma:displayName="Department" ma:fieldId="{11f75b88-683a-47d1-b161-bb62a08a4a85}" ma:sspId="6ee6783b-c201-439f-b90d-c405df43766f" ma:termSetId="8ed8c9ea-7052-4c1d-a4d7-b9c10bffea6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TypeTaxHTField0" ma:index="13" ma:taxonomy="true" ma:internalName="DocumentTypeTaxHTField0" ma:taxonomyFieldName="DocumentType" ma:displayName="Document Type" ma:fieldId="{1f207ca0-e4ff-4139-ad83-4f2a466b07de}" ma:sspId="6ee6783b-c201-439f-b90d-c405df43766f" ma:termSetId="e67f84dc-55d6-4029-991b-663044efef1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TypeTaxHTField0" ma:index="17" ma:taxonomy="true" ma:internalName="DocumentTypeTaxHTField0" ma:taxonomyFieldName="DocumentType" ma:displayName="Document Type" ma:fieldId="{1f207ca0-e4ff-4139-ad83-4f2a466b07de}" ma:sspId="6ee6783b-c201-439f-b90d-c405df43766f" ma:termSetId="e67f84dc-55d6-4029-991b-663044efef1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epartmentTaxHTField0" ma:index="19" ma:taxonomy="true" ma:internalName="DepartmentTaxHTField0" ma:taxonomyFieldName="SCDepartment" ma:displayName="Department" ma:fieldId="{11f75b88-683a-47d1-b161-bb62a08a4a85}" ma:sspId="6ee6783b-c201-439f-b90d-c405df43766f" ma:termSetId="8ed8c9ea-7052-4c1d-a4d7-b9c10bffea6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2dec2-d9c5-4e1f-b0fd-8e90c3e91fb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4" ma:taxonomy="true" ma:internalName="TaxKeywordTaxHTField" ma:taxonomyFieldName="TaxKeyword" ma:displayName="Enterprise Keywords" ma:readOnly="false" ma:fieldId="{23f27201-bee3-471e-b2e7-b64fd8b7ca38}" ma:taxonomyMulti="true" ma:sspId="6ee6783b-c201-439f-b90d-c405df43766f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hidden="true" ma:list="{5fabb747-1e5f-4f46-8de6-5fe7ae5f11f5}" ma:internalName="TaxCatchAll" ma:showField="CatchAllData" ma:web="fb6a3e5b-a383-4a86-b8e1-53a3118450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>
  <LongProp xmlns="" name="TaxCatchAll"><![CDATA[882;#powerpoint|c244c997-50c6-499e-b442-2b83b4ec3c82;#1391;#template|7d36bbcc-e102-42f9-a4ff-f534383972f8;#369;#Creative Services Studio|93291967-9577-4a04-b1b0-0be013a68b3c;#45;#Office Document|c785f37c-b2a8-415c-9b52-b73624a14902;#960;#care|0c357417-421f-4687-92d1-0fc1252f2463;#5;#Staff Support Resources|d8919b47-c6be-4a56-96e4-2ff0d31d204e]]></LongProp>
</LongProperties>
</file>

<file path=customXml/itemProps1.xml><?xml version="1.0" encoding="utf-8"?>
<ds:datastoreItem xmlns:ds="http://schemas.openxmlformats.org/officeDocument/2006/customXml" ds:itemID="{2815BAFB-C6E1-47C7-928B-776222901E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6a3e5b-a383-4a86-b8e1-53a311845039"/>
    <ds:schemaRef ds:uri="cff2dec2-d9c5-4e1f-b0fd-8e90c3e91f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5BFEE-5C9F-45AA-A01C-BE8A2DA888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0AF524-38E5-48B1-9252-2B78236D6A83}">
  <ds:schemaRefs>
    <ds:schemaRef ds:uri="http://schemas.microsoft.com/office/2006/metadata/longProperties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</TotalTime>
  <Words>395</Words>
  <Application>Microsoft Office PowerPoint</Application>
  <PresentationFormat>On-screen Show (4:3)</PresentationFormat>
  <Paragraphs>54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 Light</vt:lpstr>
      <vt:lpstr>Wingdings</vt:lpstr>
      <vt:lpstr>newstrat</vt:lpstr>
      <vt:lpstr>Survival Analysis in Decision Modeling</vt:lpstr>
      <vt:lpstr>Reconstruction of IPD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Learning2016</dc:title>
  <dc:creator>HSC</dc:creator>
  <cp:keywords>care; template; powerpoint</cp:keywords>
  <cp:lastModifiedBy>Petros Pechlivanoglou</cp:lastModifiedBy>
  <cp:revision>77</cp:revision>
  <dcterms:created xsi:type="dcterms:W3CDTF">2006-01-26T15:11:59Z</dcterms:created>
  <dcterms:modified xsi:type="dcterms:W3CDTF">2019-10-20T06:13:29Z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CPillar">
    <vt:lpwstr>5;#Staff Support Resources|d8919b47-c6be-4a56-96e4-2ff0d31d204e</vt:lpwstr>
  </property>
  <property fmtid="{D5CDD505-2E9C-101B-9397-08002B2CF9AE}" pid="3" name="DocumentType">
    <vt:lpwstr>45;#Office Document|c785f37c-b2a8-415c-9b52-b73624a14902</vt:lpwstr>
  </property>
  <property fmtid="{D5CDD505-2E9C-101B-9397-08002B2CF9AE}" pid="4" name="TaxKeywordTaxHTField">
    <vt:lpwstr>template|7d36bbcc-e102-42f9-a4ff-f534383972f8;care|0c357417-421f-4687-92d1-0fc1252f2463;powerpoint|c244c997-50c6-499e-b442-2b83b4ec3c82</vt:lpwstr>
  </property>
  <property fmtid="{D5CDD505-2E9C-101B-9397-08002B2CF9AE}" pid="5" name="PillarTaxHTField0">
    <vt:lpwstr>Staff Support Resources|d8919b47-c6be-4a56-96e4-2ff0d31d204e</vt:lpwstr>
  </property>
  <property fmtid="{D5CDD505-2E9C-101B-9397-08002B2CF9AE}" pid="6" name="SCDepartment">
    <vt:lpwstr>369;#Creative Services Studio|93291967-9577-4a04-b1b0-0be013a68b3c</vt:lpwstr>
  </property>
  <property fmtid="{D5CDD505-2E9C-101B-9397-08002B2CF9AE}" pid="7" name="TaxKeyword">
    <vt:lpwstr>1391;#template|7d36bbcc-e102-42f9-a4ff-f534383972f8;#960;#care|0c357417-421f-4687-92d1-0fc1252f2463;#882;#powerpoint|c244c997-50c6-499e-b442-2b83b4ec3c82</vt:lpwstr>
  </property>
  <property fmtid="{D5CDD505-2E9C-101B-9397-08002B2CF9AE}" pid="8" name="DepartmentTaxHTField0">
    <vt:lpwstr>Creative Services Studio|93291967-9577-4a04-b1b0-0be013a68b3c</vt:lpwstr>
  </property>
  <property fmtid="{D5CDD505-2E9C-101B-9397-08002B2CF9AE}" pid="9" name="DocumentTypeTaxHTField0">
    <vt:lpwstr>Office Document|c785f37c-b2a8-415c-9b52-b73624a14902</vt:lpwstr>
  </property>
  <property fmtid="{D5CDD505-2E9C-101B-9397-08002B2CF9AE}" pid="10" name="TaxCatchAll">
    <vt:lpwstr>882;#powerpoint|c244c997-50c6-499e-b442-2b83b4ec3c82;#1391;#template|7d36bbcc-e102-42f9-a4ff-f534383972f8;#369;#Creative Services Studio|93291967-9577-4a04-b1b0-0be013a68b3c;#45;#Office Document|c785f37c-b2a8-415c-9b52-b73624a14902;#960;#care|0c357417-421</vt:lpwstr>
  </property>
</Properties>
</file>